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8" r:id="rId13"/>
    <p:sldId id="267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cky Wu" initials="JW" lastIdx="1" clrIdx="0">
    <p:extLst>
      <p:ext uri="{19B8F6BF-5375-455C-9EA6-DF929625EA0E}">
        <p15:presenceInfo xmlns:p15="http://schemas.microsoft.com/office/powerpoint/2012/main" userId="612a37e073a38bc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A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8" d="100"/>
          <a:sy n="68" d="100"/>
        </p:scale>
        <p:origin x="538" y="4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3B8844-40FF-4B76-8E0A-2B858F995B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D102330-EAE1-49BF-B10B-1214F3FEE4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31E877-C72C-4748-8C5F-DDE6438AA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ED3C644-5354-4BCE-BA87-FF9C11CBE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B62258-6A91-4878-8FBB-43DFF81BA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2972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E1A574-E70B-4E0E-8F26-F40BE3DF3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D04CBCE-DE91-481E-8BD4-07515ADDF2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854CE85-F798-412B-BE60-2949F8459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4D20802-C8E2-4343-98F7-4BF6E106D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30D467-5419-45BE-B86E-8063A4BF6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6797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A42F93B-E250-46DF-9D9A-CC9DF47384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B6BCA7-8F92-4525-BA0D-E4A7780E9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6DDEA25-8B5C-4EF2-B561-7A2DC2EE2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ED0A1B-BF1A-47CD-8931-F14910488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AFF72C3-80EB-4C78-8AC6-93CCADF81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247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22F767-57B3-4199-A50F-610770E14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92B9DF-C837-48BD-845A-267A7133B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6AE5651-5CAA-4B72-BDA2-C2E87F192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79E2A34-219C-4EBD-B5CF-7C95EED00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3D927A-508A-4AFF-B84F-51E92F349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1106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C26C8E-12FA-4BFB-9674-8804774DA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698DC64-8EF0-491C-8408-88F59B9CD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4C1F5C-69D9-4426-8D78-FBBBDEED0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5B61C48-99C3-4D88-8CD3-EAB10424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AE83A7-92E4-4053-9E9B-10ABE935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8433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3557C2-1FEC-45B6-ACC1-7D798734F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54A6B6-04E4-4E49-B338-E94C7B9B60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09B1F10-4B5A-4080-A420-BDD0729B7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DA995E8-3FF3-48E7-9A4D-2EF3991B7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2FD961-7571-4463-B199-26CDCCF7B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64C6BD7-5064-42F5-9CAF-F525A0F23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0255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8970A3-BE90-47F3-B7F6-54571AFBA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07D85E8-205D-4600-A540-B925D4CD9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72EA10-6055-4C3E-BAB2-2CE3E98F2B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8C06EB2-A303-46B5-907F-138ACD3FEF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DA9C0DB-EA73-48B2-921F-F917ED4C04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D7A9E1D-EA23-4A5A-9C46-6BD789144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7E9868C-F9D4-45C5-9513-673DD3338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059EFCA-1C95-43FC-840C-F08FD749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4476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F5D743-8A2D-4E9A-9934-617F549EA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BFFB6AE-CA5B-48F0-B6FC-409ADC755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BFB0CD6-2F2E-4E07-911E-4072C6BC4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D52AE63-046C-41B3-9EBD-45165F60A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1243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55EBDBC-42E8-4DC9-AD6D-F4DFCD339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464126E-F571-4449-B7EE-DDAF9CB04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8B16780-A7F7-4B05-B40C-15A896F70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9305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A95457-915F-4E87-979F-1C6CF4D13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90962C-4DA0-47F2-BB10-891A3801E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F9D4F76-51CD-48F7-BEF6-C6DE51023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049595F-1019-48A8-BC13-C5C44FBB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123BD0F-B80E-4929-8A0B-72CA79B2C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79D467E-6748-481D-B391-D2D04D286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9943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792DC3-5738-44A3-A224-412751819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706E786-7480-495F-8255-D157A342C0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A57DF85-F2BE-4219-9803-022576A111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A9A0748-F509-4291-ADCB-6113790DB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11C5A2C-DE60-4213-B8ED-66A100BE2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068551A-4D6F-47BE-A5CF-3B8DB7D6E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148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FA45B0-2B15-4380-B446-0A3765983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4942745-7044-45C8-9011-EA081AD84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8DFC3B-4610-400D-982D-8FECE8CA6E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3CAF9-105A-41A9-8254-CFACC94CB2B1}" type="datetimeFigureOut">
              <a:rPr lang="zh-TW" altLang="en-US" smtClean="0"/>
              <a:t>2021/8/4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1EB74F3-A919-4469-BBF2-75BAE80D1B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95899B-FED2-4E4C-9BC3-ED8452C9F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6F57D-B323-413E-BA38-4A198D6F409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4496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B67121-A515-4A0D-9D15-1F39766B03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HTML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774D869-CD34-4FB5-B58F-1682013747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5916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D960860-305E-4059-A8E9-ECE5EA6525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9219" b="79722"/>
          <a:stretch/>
        </p:blipFill>
        <p:spPr>
          <a:xfrm>
            <a:off x="143658" y="1795462"/>
            <a:ext cx="11904684" cy="3267075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77094CE2-A201-45CC-B1FA-316D275C347C}"/>
              </a:ext>
            </a:extLst>
          </p:cNvPr>
          <p:cNvSpPr/>
          <p:nvPr/>
        </p:nvSpPr>
        <p:spPr>
          <a:xfrm>
            <a:off x="620246" y="3409950"/>
            <a:ext cx="352425" cy="11049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7C4A52C-B891-4457-8C41-A4708D9F35AF}"/>
              </a:ext>
            </a:extLst>
          </p:cNvPr>
          <p:cNvSpPr txBox="1"/>
          <p:nvPr/>
        </p:nvSpPr>
        <p:spPr>
          <a:xfrm>
            <a:off x="1758203" y="4942916"/>
            <a:ext cx="1994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>
                <a:solidFill>
                  <a:srgbClr val="FF0000"/>
                </a:solidFill>
              </a:rPr>
              <a:t>Unordered</a:t>
            </a:r>
            <a:endParaRPr lang="zh-TW" altLang="en-US" sz="3200" dirty="0">
              <a:solidFill>
                <a:srgbClr val="FF0000"/>
              </a:solidFill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8F060A1E-79E6-4ABE-8AB8-B6ADE7C4A292}"/>
              </a:ext>
            </a:extLst>
          </p:cNvPr>
          <p:cNvCxnSpPr>
            <a:cxnSpLocks/>
            <a:stCxn id="6" idx="2"/>
            <a:endCxn id="7" idx="1"/>
          </p:cNvCxnSpPr>
          <p:nvPr/>
        </p:nvCxnSpPr>
        <p:spPr>
          <a:xfrm>
            <a:off x="796459" y="4514850"/>
            <a:ext cx="961744" cy="7204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303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3DDB67-157D-4704-976A-BDECC2585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1"/>
                </a:solidFill>
              </a:rPr>
              <a:t>Im</a:t>
            </a:r>
            <a:r>
              <a:rPr lang="en-US" altLang="zh-TW" dirty="0"/>
              <a:t>a</a:t>
            </a:r>
            <a:r>
              <a:rPr lang="en-US" altLang="zh-TW" b="1" dirty="0">
                <a:solidFill>
                  <a:schemeClr val="accent1"/>
                </a:solidFill>
              </a:rPr>
              <a:t>g</a:t>
            </a:r>
            <a:r>
              <a:rPr lang="en-US" altLang="zh-TW" dirty="0"/>
              <a:t>e_1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04E317-5DFB-49A5-B34D-0B98750C9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&lt;html lang="</a:t>
            </a:r>
            <a:r>
              <a:rPr lang="en-US" altLang="zh-TW" sz="1200" dirty="0" err="1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en</a:t>
            </a: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&lt;title&gt;Image&lt;/title&gt;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&lt;/head&gt;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&lt;body&gt;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</a:t>
            </a:r>
            <a:r>
              <a:rPr lang="en-US" altLang="zh-TW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img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en-US" altLang="zh-TW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src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="image.png" alt="This was a image"&gt;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&lt;/html&gt;</a:t>
            </a:r>
            <a:endParaRPr lang="zh-TW" altLang="en-US" sz="1200" dirty="0">
              <a:solidFill>
                <a:schemeClr val="bg1">
                  <a:lumMod val="65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13429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302F810-4F06-4B73-90AC-95AE7816C9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31" r="74219" b="54769"/>
          <a:stretch/>
        </p:blipFill>
        <p:spPr>
          <a:xfrm>
            <a:off x="1757362" y="730171"/>
            <a:ext cx="8677276" cy="5397657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C2C12EA-8C58-41AF-A2C6-FBB34EC7518F}"/>
              </a:ext>
            </a:extLst>
          </p:cNvPr>
          <p:cNvSpPr txBox="1"/>
          <p:nvPr/>
        </p:nvSpPr>
        <p:spPr>
          <a:xfrm>
            <a:off x="5981700" y="3714750"/>
            <a:ext cx="35909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FF0000"/>
                </a:solidFill>
              </a:rPr>
              <a:t>請將圖片檔及</a:t>
            </a:r>
            <a:r>
              <a:rPr lang="en-US" altLang="zh-TW" sz="2800" dirty="0">
                <a:solidFill>
                  <a:srgbClr val="FF0000"/>
                </a:solidFill>
              </a:rPr>
              <a:t>HTML</a:t>
            </a:r>
            <a:r>
              <a:rPr lang="zh-TW" altLang="en-US" sz="2800" dirty="0">
                <a:solidFill>
                  <a:srgbClr val="FF0000"/>
                </a:solidFill>
              </a:rPr>
              <a:t>檔放入同一資料夾中。</a:t>
            </a:r>
          </a:p>
        </p:txBody>
      </p:sp>
    </p:spTree>
    <p:extLst>
      <p:ext uri="{BB962C8B-B14F-4D97-AF65-F5344CB8AC3E}">
        <p14:creationId xmlns:p14="http://schemas.microsoft.com/office/powerpoint/2010/main" val="722210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10BC49D-DE69-4987-B210-90FE87B833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9293" b="12898"/>
          <a:stretch/>
        </p:blipFill>
        <p:spPr>
          <a:xfrm>
            <a:off x="496956" y="312945"/>
            <a:ext cx="5267740" cy="623211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9F3A87D-16C3-46AB-A46C-5818780694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598" b="60145"/>
          <a:stretch/>
        </p:blipFill>
        <p:spPr>
          <a:xfrm>
            <a:off x="6271591" y="312945"/>
            <a:ext cx="5703039" cy="3294822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F2D72FE-A40B-4C13-94A3-46AA26A29DF0}"/>
              </a:ext>
            </a:extLst>
          </p:cNvPr>
          <p:cNvSpPr txBox="1"/>
          <p:nvPr/>
        </p:nvSpPr>
        <p:spPr>
          <a:xfrm>
            <a:off x="8448261" y="4316751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>
                <a:solidFill>
                  <a:srgbClr val="FF0000"/>
                </a:solidFill>
              </a:rPr>
              <a:t>找不到圖片檔時</a:t>
            </a: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B5A0E175-9593-4BEC-8067-A29CB1E0FD45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7067550" y="1552575"/>
            <a:ext cx="1380711" cy="30565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73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3DDB67-157D-4704-976A-BDECC2585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1"/>
                </a:solidFill>
              </a:rPr>
              <a:t>Im</a:t>
            </a:r>
            <a:r>
              <a:rPr lang="en-US" altLang="zh-TW" dirty="0"/>
              <a:t>a</a:t>
            </a:r>
            <a:r>
              <a:rPr lang="en-US" altLang="zh-TW" b="1" dirty="0">
                <a:solidFill>
                  <a:schemeClr val="accent1"/>
                </a:solidFill>
              </a:rPr>
              <a:t>g</a:t>
            </a:r>
            <a:r>
              <a:rPr lang="en-US" altLang="zh-TW" dirty="0"/>
              <a:t>e_2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04E317-5DFB-49A5-B34D-0B98750C9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839450" cy="4351338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&lt;html lang="</a:t>
            </a:r>
            <a:r>
              <a:rPr lang="en-US" altLang="zh-TW" sz="1200" dirty="0" err="1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en</a:t>
            </a: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&lt;title&gt;Image2&lt;/title&gt;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&lt;/head&gt;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&lt;body&gt;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</a:t>
            </a:r>
            <a:r>
              <a:rPr lang="en-US" altLang="zh-TW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img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en-US" altLang="zh-TW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src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="image.png" alt="This was a image"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width="100"&gt;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&lt;/html&gt;</a:t>
            </a:r>
            <a:endParaRPr lang="zh-TW" altLang="en-US" sz="1200" dirty="0">
              <a:solidFill>
                <a:schemeClr val="bg1">
                  <a:lumMod val="65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07229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DF3A7DCA-A464-4B6B-8A62-B9B8F0F760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156" b="57500"/>
          <a:stretch/>
        </p:blipFill>
        <p:spPr>
          <a:xfrm>
            <a:off x="2743199" y="1381125"/>
            <a:ext cx="7038975" cy="424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43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5A4919-48BF-4E33-9FD3-B91F9C236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Hyperlinks (</a:t>
            </a:r>
            <a:r>
              <a:rPr lang="en-US" altLang="zh-TW" b="1" dirty="0">
                <a:solidFill>
                  <a:schemeClr val="accent1"/>
                </a:solidFill>
              </a:rPr>
              <a:t>H</a:t>
            </a:r>
            <a:r>
              <a:rPr lang="en-US" altLang="zh-TW" dirty="0"/>
              <a:t>yperlink </a:t>
            </a:r>
            <a:r>
              <a:rPr lang="en-US" altLang="zh-TW" b="1" dirty="0">
                <a:solidFill>
                  <a:schemeClr val="accent1"/>
                </a:solidFill>
              </a:rPr>
              <a:t>Ref</a:t>
            </a:r>
            <a:r>
              <a:rPr lang="en-US" altLang="zh-TW" dirty="0"/>
              <a:t>erence)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C7925B-A5A6-4441-BC9C-678C5A692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&lt;!DOCTYPE html&gt;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&lt;html lang="</a:t>
            </a:r>
            <a:r>
              <a:rPr kumimoji="0" lang="en-US" altLang="zh-TW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en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"&gt;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	&lt;head&gt;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		&lt;title&gt;Hyperlinks&lt;/title&gt;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	&lt;/head&gt;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&lt;body&gt;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	&lt;a 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href</a:t>
            </a:r>
            <a:r>
              <a:rPr lang="en-US" altLang="zh-TW" dirty="0">
                <a:solidFill>
                  <a:prstClr val="black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="https://www.ntnu.edu.tw/"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&gt;NTNU&lt;/a&gt;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&lt;/body&gt;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&lt;/html&gt;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Microsoft JhengHei Light" panose="020B0304030504040204" pitchFamily="34" charset="-120"/>
              <a:ea typeface="Microsoft JhengHei Light" panose="020B0304030504040204" pitchFamily="34" charset="-120"/>
              <a:cs typeface="+mn-cs"/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97300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螢幕擷取畫面, 電腦, 顯示 的圖片&#10;&#10;自動產生的描述">
            <a:extLst>
              <a:ext uri="{FF2B5EF4-FFF2-40B4-BE49-F238E27FC236}">
                <a16:creationId xmlns:a16="http://schemas.microsoft.com/office/drawing/2014/main" id="{C88EFC04-37C7-4182-917D-99C37FF523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353" b="87140"/>
          <a:stretch/>
        </p:blipFill>
        <p:spPr>
          <a:xfrm>
            <a:off x="2663685" y="293205"/>
            <a:ext cx="7315201" cy="134675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420D867-01AC-49BE-A236-FAA7B7D1E5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8152" b="76087"/>
          <a:stretch/>
        </p:blipFill>
        <p:spPr>
          <a:xfrm>
            <a:off x="2665861" y="4313584"/>
            <a:ext cx="7313025" cy="2251212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8E8AD732-976D-40EC-9EF4-97913F3F4280}"/>
              </a:ext>
            </a:extLst>
          </p:cNvPr>
          <p:cNvSpPr txBox="1"/>
          <p:nvPr/>
        </p:nvSpPr>
        <p:spPr>
          <a:xfrm>
            <a:off x="3408950" y="1639957"/>
            <a:ext cx="10855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>
                <a:solidFill>
                  <a:schemeClr val="accent1"/>
                </a:solidFill>
              </a:rPr>
              <a:t>Click!</a:t>
            </a:r>
            <a:endParaRPr lang="zh-TW" altLang="en-US" sz="3200" dirty="0">
              <a:solidFill>
                <a:schemeClr val="accent1"/>
              </a:solidFill>
            </a:endParaRP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DC8982EB-D160-4361-B861-53AFC97457BC}"/>
              </a:ext>
            </a:extLst>
          </p:cNvPr>
          <p:cNvCxnSpPr>
            <a:cxnSpLocks/>
          </p:cNvCxnSpPr>
          <p:nvPr/>
        </p:nvCxnSpPr>
        <p:spPr>
          <a:xfrm>
            <a:off x="3110948" y="1639957"/>
            <a:ext cx="1381539" cy="311094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0016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7701B-223D-4FE2-80A8-FCC722059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Table</a:t>
            </a:r>
            <a:endParaRPr lang="zh-TW" altLang="en-US" b="1" dirty="0">
              <a:solidFill>
                <a:schemeClr val="accent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91A8CA-C39D-433D-8E2C-1EDFFD709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&lt;!DOCTYPE html&gt;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&lt;html lang="</a:t>
            </a:r>
            <a:r>
              <a:rPr kumimoji="0" lang="en-US" altLang="zh-TW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en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"&gt;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&lt;head&gt;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&lt;title&gt;Table&lt;/title&gt;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&lt;/head&gt;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&lt;body&gt;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&lt;table&gt;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thead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&lt;tr&gt;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th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Vtuber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Name&lt;/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th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th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&gt;Subscribes&lt;/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th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th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&gt;Total number of views&lt;/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th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&lt;/tr&gt;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thead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374595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5FCCCA-5647-4BF7-9F25-B60B6A9BA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025"/>
            <a:ext cx="10515600" cy="6657975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tbody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&lt;tr&gt;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&lt;td&gt;</a:t>
            </a:r>
            <a:r>
              <a:rPr kumimoji="0" lang="en-US" altLang="zh-TW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Gawr</a:t>
            </a: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kumimoji="0" lang="en-US" altLang="zh-TW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Gura</a:t>
            </a: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&lt;/td&gt;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&lt;td&gt;3,170,000&lt;/td&gt;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&lt;td&gt;149,020,965&lt;/td&gt;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&lt;/tr&gt;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&lt;tr&gt;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&lt;td&gt;</a:t>
            </a:r>
            <a:r>
              <a:rPr kumimoji="0" lang="ja-JP" alt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キズナアイ</a:t>
            </a:r>
            <a:r>
              <a:rPr kumimoji="0" lang="en-US" altLang="ja-JP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</a:t>
            </a: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&lt;td&gt;2,980,000&lt;/td&gt;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&lt;td&gt;390,502,029&lt;/td&gt;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&lt;/tr&gt;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&lt;tr&gt;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&lt;td&gt;</a:t>
            </a:r>
            <a:r>
              <a:rPr kumimoji="0" lang="zh-TW" alt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兎田</a:t>
            </a:r>
            <a:r>
              <a:rPr kumimoji="0" lang="ja-JP" alt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ぺこら</a:t>
            </a:r>
            <a:r>
              <a:rPr kumimoji="0" lang="en-US" altLang="ja-JP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</a:t>
            </a: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&lt;td&gt;1,630,000&lt;/td&gt;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	&lt;td&gt;238,355,487&lt;/td&gt;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	&lt;/tr&gt;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&lt;/</a:t>
            </a:r>
            <a:r>
              <a:rPr kumimoji="0" lang="en-US" altLang="zh-TW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tbody</a:t>
            </a: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&lt;/table&gt;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&lt;/body&gt;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&lt;/html&gt;</a:t>
            </a:r>
            <a:endParaRPr lang="zh-TW" altLang="en-US" sz="3900" dirty="0"/>
          </a:p>
        </p:txBody>
      </p:sp>
    </p:spTree>
    <p:extLst>
      <p:ext uri="{BB962C8B-B14F-4D97-AF65-F5344CB8AC3E}">
        <p14:creationId xmlns:p14="http://schemas.microsoft.com/office/powerpoint/2010/main" val="2864587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DAB01C-96D6-40B6-B130-4EEDF8534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Your First HTML</a:t>
            </a:r>
            <a:endParaRPr lang="zh-TW" altLang="en-US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009AD6-0BD2-4E0D-B86A-C89F0BFDF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&lt;!DOCTYPE html&gt;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&lt;html lang="</a:t>
            </a:r>
            <a:r>
              <a:rPr lang="en-US" altLang="zh-TW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en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"&gt;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&lt;head&gt;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&lt;title&gt;Hello!&lt;/title&gt;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&lt;/head&gt;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&lt;body&gt;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Hello, world!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&lt;/body&gt;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&lt;/html&gt;</a:t>
            </a:r>
            <a:endParaRPr lang="zh-TW" altLang="en-US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18F7E08-8326-4E07-BCED-BC0C1A95D8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4318" b="56883"/>
          <a:stretch/>
        </p:blipFill>
        <p:spPr>
          <a:xfrm>
            <a:off x="6015318" y="1962150"/>
            <a:ext cx="5450541" cy="4214813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84F0DBB-66C0-47B8-BCFB-D3EB6F966785}"/>
              </a:ext>
            </a:extLst>
          </p:cNvPr>
          <p:cNvSpPr/>
          <p:nvPr/>
        </p:nvSpPr>
        <p:spPr>
          <a:xfrm>
            <a:off x="3818965" y="3177988"/>
            <a:ext cx="986117" cy="4392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67E4DB6-7ED6-4B13-B6FC-287282D03BEA}"/>
              </a:ext>
            </a:extLst>
          </p:cNvPr>
          <p:cNvSpPr/>
          <p:nvPr/>
        </p:nvSpPr>
        <p:spPr>
          <a:xfrm>
            <a:off x="2743200" y="4603376"/>
            <a:ext cx="2061882" cy="43927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005B55-EA82-4B24-ABD6-C23A594B2362}"/>
              </a:ext>
            </a:extLst>
          </p:cNvPr>
          <p:cNvSpPr/>
          <p:nvPr/>
        </p:nvSpPr>
        <p:spPr>
          <a:xfrm>
            <a:off x="6087038" y="2859741"/>
            <a:ext cx="995082" cy="215153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AC33656-843C-49D3-A930-26604D1505AF}"/>
              </a:ext>
            </a:extLst>
          </p:cNvPr>
          <p:cNvSpPr/>
          <p:nvPr/>
        </p:nvSpPr>
        <p:spPr>
          <a:xfrm>
            <a:off x="6481484" y="2052918"/>
            <a:ext cx="448235" cy="2151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73B9BCB1-62E6-4446-BE7F-58B8886ED43B}"/>
              </a:ext>
            </a:extLst>
          </p:cNvPr>
          <p:cNvCxnSpPr/>
          <p:nvPr/>
        </p:nvCxnSpPr>
        <p:spPr>
          <a:xfrm flipV="1">
            <a:off x="4652682" y="2294964"/>
            <a:ext cx="1362636" cy="7171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E1AA8673-D516-4DD6-B911-84F9D0282FB1}"/>
              </a:ext>
            </a:extLst>
          </p:cNvPr>
          <p:cNvCxnSpPr>
            <a:cxnSpLocks/>
          </p:cNvCxnSpPr>
          <p:nvPr/>
        </p:nvCxnSpPr>
        <p:spPr>
          <a:xfrm flipV="1">
            <a:off x="4805082" y="3209831"/>
            <a:ext cx="1362636" cy="1218312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4998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0AEEFC7-ADF0-4620-A227-50AFCF9849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1413" b="71739"/>
          <a:stretch/>
        </p:blipFill>
        <p:spPr>
          <a:xfrm>
            <a:off x="535056" y="1050966"/>
            <a:ext cx="11121887" cy="475606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BF3E8A5-F005-41A0-8A44-C6210F762149}"/>
              </a:ext>
            </a:extLst>
          </p:cNvPr>
          <p:cNvSpPr/>
          <p:nvPr/>
        </p:nvSpPr>
        <p:spPr>
          <a:xfrm>
            <a:off x="628650" y="2581275"/>
            <a:ext cx="6553200" cy="466725"/>
          </a:xfrm>
          <a:prstGeom prst="rect">
            <a:avLst/>
          </a:prstGeom>
          <a:solidFill>
            <a:schemeClr val="accent1"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36609E6-CA2C-4155-AE9C-F72A2C0804D0}"/>
              </a:ext>
            </a:extLst>
          </p:cNvPr>
          <p:cNvSpPr/>
          <p:nvPr/>
        </p:nvSpPr>
        <p:spPr>
          <a:xfrm>
            <a:off x="628650" y="3048000"/>
            <a:ext cx="6553200" cy="1400175"/>
          </a:xfrm>
          <a:prstGeom prst="rect">
            <a:avLst/>
          </a:prstGeom>
          <a:solidFill>
            <a:schemeClr val="accent6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80AAC96-117F-4C7E-88ED-9C1B909E1B51}"/>
              </a:ext>
            </a:extLst>
          </p:cNvPr>
          <p:cNvSpPr txBox="1"/>
          <p:nvPr/>
        </p:nvSpPr>
        <p:spPr>
          <a:xfrm>
            <a:off x="8724900" y="2729567"/>
            <a:ext cx="18085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chemeClr val="accent1"/>
                </a:solidFill>
              </a:rPr>
              <a:t>T</a:t>
            </a:r>
            <a:r>
              <a:rPr lang="en-US" altLang="zh-TW" sz="2800" dirty="0"/>
              <a:t>able </a:t>
            </a:r>
            <a:r>
              <a:rPr lang="en-US" altLang="zh-TW" sz="2800" b="1" dirty="0">
                <a:solidFill>
                  <a:schemeClr val="accent1"/>
                </a:solidFill>
              </a:rPr>
              <a:t>head</a:t>
            </a:r>
            <a:endParaRPr lang="zh-TW" altLang="en-US" sz="2800" b="1" dirty="0">
              <a:solidFill>
                <a:schemeClr val="accent1"/>
              </a:solidFill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DE9AB4A3-69F2-4A69-B9C1-B51E4FB97979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7181850" y="2814638"/>
            <a:ext cx="1543050" cy="176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92DC1F8-0D29-4FE1-B5DC-31ACDD29A6FE}"/>
              </a:ext>
            </a:extLst>
          </p:cNvPr>
          <p:cNvSpPr txBox="1"/>
          <p:nvPr/>
        </p:nvSpPr>
        <p:spPr>
          <a:xfrm>
            <a:off x="8724900" y="4128434"/>
            <a:ext cx="18117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chemeClr val="accent6"/>
                </a:solidFill>
              </a:rPr>
              <a:t>T</a:t>
            </a:r>
            <a:r>
              <a:rPr lang="en-US" altLang="zh-TW" sz="2800" dirty="0"/>
              <a:t>able </a:t>
            </a:r>
            <a:r>
              <a:rPr lang="en-US" altLang="zh-TW" sz="2800" b="1" dirty="0">
                <a:solidFill>
                  <a:schemeClr val="accent6"/>
                </a:solidFill>
              </a:rPr>
              <a:t>body</a:t>
            </a:r>
            <a:endParaRPr lang="zh-TW" altLang="en-US" sz="2800" b="1" dirty="0">
              <a:solidFill>
                <a:schemeClr val="accent6"/>
              </a:solidFill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C45920C8-F56D-4C94-AABA-E2ADFD48ED72}"/>
              </a:ext>
            </a:extLst>
          </p:cNvPr>
          <p:cNvCxnSpPr>
            <a:cxnSpLocks/>
            <a:stCxn id="10" idx="3"/>
            <a:endCxn id="16" idx="1"/>
          </p:cNvCxnSpPr>
          <p:nvPr/>
        </p:nvCxnSpPr>
        <p:spPr>
          <a:xfrm>
            <a:off x="7181850" y="3748088"/>
            <a:ext cx="1543050" cy="64195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32284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3C7057-BCDE-4551-8980-DA881EF32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70C0"/>
                </a:solidFill>
              </a:rPr>
              <a:t>Form</a:t>
            </a:r>
            <a:endParaRPr lang="zh-TW" altLang="en-US" b="1" dirty="0">
              <a:solidFill>
                <a:srgbClr val="0070C0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E71A75-0A51-422E-BEA4-FCF840F7D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&lt;!DOCTYPE html&gt;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&lt;html lang="</a:t>
            </a:r>
            <a:r>
              <a:rPr kumimoji="0" lang="en-US" altLang="zh-TW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en</a:t>
            </a: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"&gt;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	&lt;head&gt;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		&lt;title&gt;Form&lt;/title&gt;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	&lt;/head&gt;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&lt;body&gt;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TW" dirty="0">
                <a:solidFill>
                  <a:prstClr val="black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&lt;form&gt;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		&lt;input type="text" placeholder="Full Name" 					  name="name"&gt;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		&lt;input type="submit"&gt;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	&lt;/form&gt;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&lt;/body&gt;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&lt;/html&gt;</a:t>
            </a:r>
            <a:endParaRPr kumimoji="0" lang="zh-TW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Microsoft JhengHei Light" panose="020B0304030504040204" pitchFamily="34" charset="-120"/>
              <a:ea typeface="Microsoft JhengHei Light" panose="020B03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8564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螢幕擷取畫面, 監視器, 電腦 的圖片&#10;&#10;自動產生的描述">
            <a:extLst>
              <a:ext uri="{FF2B5EF4-FFF2-40B4-BE49-F238E27FC236}">
                <a16:creationId xmlns:a16="http://schemas.microsoft.com/office/drawing/2014/main" id="{8CB529E1-81A4-4BBD-847F-A7A9C909B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9946" b="78116"/>
          <a:stretch/>
        </p:blipFill>
        <p:spPr>
          <a:xfrm>
            <a:off x="728276" y="332961"/>
            <a:ext cx="10735448" cy="3294821"/>
          </a:xfrm>
          <a:prstGeom prst="rect">
            <a:avLst/>
          </a:prstGeom>
        </p:spPr>
      </p:pic>
      <p:pic>
        <p:nvPicPr>
          <p:cNvPr id="7" name="圖片 6" descr="一張含有 文字, 螢幕擷取畫面, 監視器, 電腦 的圖片&#10;&#10;自動產生的描述">
            <a:extLst>
              <a:ext uri="{FF2B5EF4-FFF2-40B4-BE49-F238E27FC236}">
                <a16:creationId xmlns:a16="http://schemas.microsoft.com/office/drawing/2014/main" id="{B4D98F1D-D831-462C-BB87-6E314E99FF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9380" b="79855"/>
          <a:stretch/>
        </p:blipFill>
        <p:spPr>
          <a:xfrm>
            <a:off x="728274" y="3429000"/>
            <a:ext cx="10735447" cy="2949862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DA140930-C429-476E-9C67-C0786D861768}"/>
              </a:ext>
            </a:extLst>
          </p:cNvPr>
          <p:cNvSpPr txBox="1"/>
          <p:nvPr/>
        </p:nvSpPr>
        <p:spPr>
          <a:xfrm>
            <a:off x="2666586" y="2491737"/>
            <a:ext cx="19094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rgbClr val="FF0000"/>
                </a:solidFill>
              </a:rPr>
              <a:t>placeholder</a:t>
            </a:r>
            <a:endParaRPr lang="zh-TW" altLang="en-US" sz="2800" dirty="0">
              <a:solidFill>
                <a:srgbClr val="FF0000"/>
              </a:solidFill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2CF3C371-8801-4517-8B74-8258C4DB963E}"/>
              </a:ext>
            </a:extLst>
          </p:cNvPr>
          <p:cNvCxnSpPr>
            <a:cxnSpLocks/>
          </p:cNvCxnSpPr>
          <p:nvPr/>
        </p:nvCxnSpPr>
        <p:spPr>
          <a:xfrm>
            <a:off x="952500" y="2077692"/>
            <a:ext cx="10452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FB4964CF-A93C-4370-90CF-5B76DD630EA7}"/>
              </a:ext>
            </a:extLst>
          </p:cNvPr>
          <p:cNvCxnSpPr>
            <a:endCxn id="8" idx="1"/>
          </p:cNvCxnSpPr>
          <p:nvPr/>
        </p:nvCxnSpPr>
        <p:spPr>
          <a:xfrm>
            <a:off x="1362075" y="2077692"/>
            <a:ext cx="1304511" cy="6756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37626ACF-64B2-432F-9C61-44BE67318EDE}"/>
              </a:ext>
            </a:extLst>
          </p:cNvPr>
          <p:cNvSpPr/>
          <p:nvPr/>
        </p:nvSpPr>
        <p:spPr>
          <a:xfrm>
            <a:off x="9639300" y="4143375"/>
            <a:ext cx="647700" cy="381000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70C0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1D8FAF9-C017-49F3-8210-A573B2B7B8C3}"/>
              </a:ext>
            </a:extLst>
          </p:cNvPr>
          <p:cNvSpPr/>
          <p:nvPr/>
        </p:nvSpPr>
        <p:spPr>
          <a:xfrm>
            <a:off x="10394348" y="4141510"/>
            <a:ext cx="733425" cy="3810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537B093C-4FB2-4B3D-8AFE-07237111988B}"/>
              </a:ext>
            </a:extLst>
          </p:cNvPr>
          <p:cNvCxnSpPr>
            <a:cxnSpLocks/>
          </p:cNvCxnSpPr>
          <p:nvPr/>
        </p:nvCxnSpPr>
        <p:spPr>
          <a:xfrm flipV="1">
            <a:off x="1669448" y="4522510"/>
            <a:ext cx="8724897" cy="51372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09F03D63-0FFA-48DE-85D6-580B529A0DF9}"/>
              </a:ext>
            </a:extLst>
          </p:cNvPr>
          <p:cNvCxnSpPr/>
          <p:nvPr/>
        </p:nvCxnSpPr>
        <p:spPr>
          <a:xfrm>
            <a:off x="876300" y="5143500"/>
            <a:ext cx="685800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C6ABF94D-A1A0-40F6-AB1F-9B54CA85DB85}"/>
              </a:ext>
            </a:extLst>
          </p:cNvPr>
          <p:cNvGrpSpPr/>
          <p:nvPr/>
        </p:nvGrpSpPr>
        <p:grpSpPr>
          <a:xfrm>
            <a:off x="6504472" y="1438897"/>
            <a:ext cx="4105016" cy="1779724"/>
            <a:chOff x="6504472" y="1438897"/>
            <a:chExt cx="4105016" cy="1779724"/>
          </a:xfrm>
        </p:grpSpPr>
        <p:pic>
          <p:nvPicPr>
            <p:cNvPr id="35" name="圖片 34">
              <a:extLst>
                <a:ext uri="{FF2B5EF4-FFF2-40B4-BE49-F238E27FC236}">
                  <a16:creationId xmlns:a16="http://schemas.microsoft.com/office/drawing/2014/main" id="{979B0F2E-0DFC-4F89-B4B0-65DC7F7E60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795" t="51147" r="66719" b="15834"/>
            <a:stretch/>
          </p:blipFill>
          <p:spPr>
            <a:xfrm>
              <a:off x="6514393" y="1668611"/>
              <a:ext cx="4086932" cy="155001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4558D433-E43A-48E9-AB47-339701E2C7C5}"/>
                </a:ext>
              </a:extLst>
            </p:cNvPr>
            <p:cNvSpPr/>
            <p:nvPr/>
          </p:nvSpPr>
          <p:spPr>
            <a:xfrm>
              <a:off x="6504472" y="1438897"/>
              <a:ext cx="4105016" cy="268344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sz="1400" dirty="0">
                  <a:latin typeface="Microsoft JhengHei Light" panose="020B0304030504040204" pitchFamily="34" charset="-120"/>
                  <a:ea typeface="Microsoft JhengHei Light" panose="020B0304030504040204" pitchFamily="34" charset="-120"/>
                </a:rPr>
                <a:t>我們所寫的</a:t>
              </a:r>
              <a:r>
                <a:rPr lang="en-US" altLang="zh-TW" sz="1400" dirty="0">
                  <a:latin typeface="Microsoft JhengHei Light" panose="020B0304030504040204" pitchFamily="34" charset="-120"/>
                  <a:ea typeface="Microsoft JhengHei Light" panose="020B0304030504040204" pitchFamily="34" charset="-120"/>
                </a:rPr>
                <a:t>HTML</a:t>
              </a:r>
              <a:endParaRPr lang="zh-TW" altLang="en-US" sz="1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endParaRPr>
            </a:p>
          </p:txBody>
        </p:sp>
      </p:grpSp>
      <p:sp>
        <p:nvSpPr>
          <p:cNvPr id="36" name="矩形 35">
            <a:extLst>
              <a:ext uri="{FF2B5EF4-FFF2-40B4-BE49-F238E27FC236}">
                <a16:creationId xmlns:a16="http://schemas.microsoft.com/office/drawing/2014/main" id="{596B192A-3427-477B-A5A8-B6A13BB4BABE}"/>
              </a:ext>
            </a:extLst>
          </p:cNvPr>
          <p:cNvSpPr/>
          <p:nvPr/>
        </p:nvSpPr>
        <p:spPr>
          <a:xfrm>
            <a:off x="7867649" y="2086376"/>
            <a:ext cx="1228725" cy="247249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70C0"/>
              </a:solidFill>
            </a:endParaRP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3BD980A7-1103-4B9F-9687-5716587E2780}"/>
              </a:ext>
            </a:extLst>
          </p:cNvPr>
          <p:cNvCxnSpPr>
            <a:cxnSpLocks/>
            <a:stCxn id="36" idx="2"/>
            <a:endCxn id="14" idx="0"/>
          </p:cNvCxnSpPr>
          <p:nvPr/>
        </p:nvCxnSpPr>
        <p:spPr>
          <a:xfrm>
            <a:off x="8482012" y="2333625"/>
            <a:ext cx="1481138" cy="180975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5314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2688AC-C37D-4CC5-81A3-E5E519F64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Types of input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9A6099-C591-4B94-81C2-00A2652A5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Text</a:t>
            </a:r>
          </a:p>
          <a:p>
            <a:r>
              <a:rPr lang="en-US" altLang="zh-TW" dirty="0"/>
              <a:t>Password</a:t>
            </a:r>
          </a:p>
          <a:p>
            <a:r>
              <a:rPr lang="en-US" altLang="zh-TW" dirty="0"/>
              <a:t>Radio</a:t>
            </a:r>
          </a:p>
          <a:p>
            <a:r>
              <a:rPr lang="en-US" altLang="zh-TW" dirty="0" err="1"/>
              <a:t>Datalist</a:t>
            </a:r>
            <a:endParaRPr lang="zh-TW" altLang="en-US" dirty="0"/>
          </a:p>
        </p:txBody>
      </p:sp>
      <p:pic>
        <p:nvPicPr>
          <p:cNvPr id="5" name="圖片 4" descr="一張含有 文字, 監視器, 電腦, 室內 的圖片&#10;&#10;自動產生的描述">
            <a:extLst>
              <a:ext uri="{FF2B5EF4-FFF2-40B4-BE49-F238E27FC236}">
                <a16:creationId xmlns:a16="http://schemas.microsoft.com/office/drawing/2014/main" id="{A3B30E07-49DE-46F1-B8B9-987AA68537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5" t="4321" r="81684" b="38397"/>
          <a:stretch/>
        </p:blipFill>
        <p:spPr>
          <a:xfrm>
            <a:off x="1997443" y="3917050"/>
            <a:ext cx="2481318" cy="266822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C3ED09E-15FC-4B9F-9E4F-6A3BDF533F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15" t="42342" r="85389" b="53655"/>
          <a:stretch/>
        </p:blipFill>
        <p:spPr>
          <a:xfrm>
            <a:off x="5836941" y="5397627"/>
            <a:ext cx="5531555" cy="56127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AE17966-238F-424F-825C-7D79DEC5ED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79" t="28611" r="88645" b="67688"/>
          <a:stretch/>
        </p:blipFill>
        <p:spPr>
          <a:xfrm>
            <a:off x="6035879" y="3582062"/>
            <a:ext cx="5133677" cy="669976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4AFEEE3-4C42-40E0-8115-2302FDAF18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11" t="14386" r="90863" b="81796"/>
          <a:stretch/>
        </p:blipFill>
        <p:spPr>
          <a:xfrm>
            <a:off x="6754162" y="2004302"/>
            <a:ext cx="3697110" cy="669977"/>
          </a:xfrm>
          <a:prstGeom prst="rect">
            <a:avLst/>
          </a:prstGeom>
        </p:spPr>
      </p:pic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923D45C5-4B9B-496B-80B8-093F00796799}"/>
              </a:ext>
            </a:extLst>
          </p:cNvPr>
          <p:cNvCxnSpPr>
            <a:endCxn id="11" idx="1"/>
          </p:cNvCxnSpPr>
          <p:nvPr/>
        </p:nvCxnSpPr>
        <p:spPr>
          <a:xfrm>
            <a:off x="2246489" y="2088444"/>
            <a:ext cx="4507673" cy="25084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D10D03C2-379F-496E-8237-C0CD09269459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2124413" y="3112937"/>
            <a:ext cx="3712528" cy="256532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BDA3DD2E-5F19-4AC9-BC3A-4EEA640E584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1557867" y="3959120"/>
            <a:ext cx="439576" cy="129204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7CCEBFAB-BDEB-4E51-9776-B75C3A69F124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2720622" y="2559672"/>
            <a:ext cx="3315257" cy="135737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797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>
            <a:extLst>
              <a:ext uri="{FF2B5EF4-FFF2-40B4-BE49-F238E27FC236}">
                <a16:creationId xmlns:a16="http://schemas.microsoft.com/office/drawing/2014/main" id="{15777D2C-1595-4665-843C-0E42AF73A0E2}"/>
              </a:ext>
            </a:extLst>
          </p:cNvPr>
          <p:cNvGrpSpPr/>
          <p:nvPr/>
        </p:nvGrpSpPr>
        <p:grpSpPr>
          <a:xfrm>
            <a:off x="838200" y="2187388"/>
            <a:ext cx="10609729" cy="3989575"/>
            <a:chOff x="838200" y="2187388"/>
            <a:chExt cx="10609729" cy="3989575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E636E26-94F1-4323-A32B-87289CB54096}"/>
                </a:ext>
              </a:extLst>
            </p:cNvPr>
            <p:cNvSpPr/>
            <p:nvPr/>
          </p:nvSpPr>
          <p:spPr>
            <a:xfrm>
              <a:off x="838200" y="2187388"/>
              <a:ext cx="10609729" cy="3989575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060F2F3-C05B-498E-8020-55013742F800}"/>
                </a:ext>
              </a:extLst>
            </p:cNvPr>
            <p:cNvSpPr/>
            <p:nvPr/>
          </p:nvSpPr>
          <p:spPr>
            <a:xfrm>
              <a:off x="1801906" y="4276164"/>
              <a:ext cx="7261412" cy="142538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Microsoft JhengHei Light" panose="020B0304030504040204" pitchFamily="34" charset="-120"/>
                <a:ea typeface="Microsoft JhengHei Light" panose="020B0304030504040204" pitchFamily="34" charset="-120"/>
              </a:endParaRPr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1CF00356-D93A-4CBD-863F-43BF31D15305}"/>
                </a:ext>
              </a:extLst>
            </p:cNvPr>
            <p:cNvSpPr/>
            <p:nvPr/>
          </p:nvSpPr>
          <p:spPr>
            <a:xfrm>
              <a:off x="1801906" y="2850775"/>
              <a:ext cx="7261412" cy="14253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Microsoft JhengHei Light" panose="020B0304030504040204" pitchFamily="34" charset="-120"/>
                <a:ea typeface="Microsoft JhengHei Light" panose="020B0304030504040204" pitchFamily="34" charset="-120"/>
              </a:endParaRPr>
            </a:p>
          </p:txBody>
        </p:sp>
      </p:grp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04654CE-3055-4048-B134-4FC3CB8CB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&lt;!DOCTYPE html&gt;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zh-TW" altLang="en-US" sz="2200" dirty="0">
                <a:solidFill>
                  <a:schemeClr val="accent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告訴瀏覽器此檔案為</a:t>
            </a:r>
            <a:r>
              <a:rPr lang="en-US" altLang="zh-TW" sz="2200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HTML5</a:t>
            </a:r>
            <a:r>
              <a:rPr lang="zh-TW" altLang="en-US" sz="2200" dirty="0">
                <a:solidFill>
                  <a:schemeClr val="accent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的檔案。</a:t>
            </a:r>
            <a:endParaRPr lang="en-US" altLang="zh-TW" sz="2200" dirty="0">
              <a:solidFill>
                <a:schemeClr val="accent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&lt;html lang="</a:t>
            </a:r>
            <a:r>
              <a:rPr lang="en-US" altLang="zh-TW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en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"&gt;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en-US" altLang="zh-TW" sz="2200" dirty="0">
                <a:solidFill>
                  <a:schemeClr val="accent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html</a:t>
            </a:r>
            <a:r>
              <a:rPr lang="zh-TW" altLang="en-US" sz="2200" dirty="0">
                <a:solidFill>
                  <a:schemeClr val="accent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的</a:t>
            </a:r>
            <a:r>
              <a:rPr lang="zh-TW" altLang="en-US" sz="2200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開始</a:t>
            </a:r>
            <a:r>
              <a:rPr lang="zh-TW" altLang="en-US" sz="2200" dirty="0">
                <a:solidFill>
                  <a:schemeClr val="accent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，並且此網頁以英文撰寫（方便搜尋引擎辨別）。</a:t>
            </a:r>
            <a:endParaRPr lang="en-US" altLang="zh-TW" dirty="0">
              <a:solidFill>
                <a:schemeClr val="accent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&lt;head&gt;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&lt;title&gt;Hello!&lt;/title&gt;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&lt;/head&gt;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&lt;body&gt;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Hello, world!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&lt;/body&gt;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&lt;/html&gt; </a:t>
            </a:r>
            <a:r>
              <a:rPr lang="en-US" altLang="zh-TW" sz="2200" dirty="0">
                <a:solidFill>
                  <a:schemeClr val="accent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html</a:t>
            </a:r>
            <a:r>
              <a:rPr lang="zh-TW" altLang="en-US" sz="2200" dirty="0">
                <a:solidFill>
                  <a:schemeClr val="accent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的</a:t>
            </a:r>
            <a:r>
              <a:rPr lang="zh-TW" altLang="en-US" sz="2200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結束</a:t>
            </a:r>
            <a:endParaRPr lang="zh-TW" altLang="en-US" dirty="0">
              <a:solidFill>
                <a:srgbClr val="FF0000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endParaRPr lang="zh-TW" altLang="en-US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7BFC706-722E-45AF-85C0-4066C7E98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More detail</a:t>
            </a:r>
            <a:endParaRPr lang="zh-TW" altLang="en-US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A99C8FA-60CB-4299-8F2E-E3E4AE5AF0FF}"/>
              </a:ext>
            </a:extLst>
          </p:cNvPr>
          <p:cNvSpPr txBox="1"/>
          <p:nvPr/>
        </p:nvSpPr>
        <p:spPr>
          <a:xfrm>
            <a:off x="6320116" y="3008366"/>
            <a:ext cx="26714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7030A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Head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裡面描述</a:t>
            </a:r>
            <a:r>
              <a:rPr lang="zh-TW" altLang="en-US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不會顯示在網頁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上，但是與網頁相關，給瀏覽器閱讀的資訊。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2D831DB-BBD3-42C6-9333-C6D45AA17D39}"/>
              </a:ext>
            </a:extLst>
          </p:cNvPr>
          <p:cNvSpPr txBox="1"/>
          <p:nvPr/>
        </p:nvSpPr>
        <p:spPr>
          <a:xfrm>
            <a:off x="6320116" y="4705395"/>
            <a:ext cx="2671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7030A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Body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包含</a:t>
            </a:r>
            <a:r>
              <a:rPr lang="zh-TW" altLang="en-US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使用者可見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的所有資訊。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C2E2B5A-15E4-4F55-A17A-473588BFD7DF}"/>
              </a:ext>
            </a:extLst>
          </p:cNvPr>
          <p:cNvSpPr txBox="1"/>
          <p:nvPr/>
        </p:nvSpPr>
        <p:spPr>
          <a:xfrm>
            <a:off x="10632141" y="5807631"/>
            <a:ext cx="815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7030A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HTML</a:t>
            </a:r>
            <a:endParaRPr lang="zh-TW" altLang="en-US" dirty="0">
              <a:solidFill>
                <a:srgbClr val="7030A0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65986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7275E2-E17C-4991-B381-CBD032988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Document Object Model</a:t>
            </a:r>
            <a:endParaRPr lang="zh-TW" altLang="en-US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58F965A-1D24-4350-864F-DC37F8F281BD}"/>
              </a:ext>
            </a:extLst>
          </p:cNvPr>
          <p:cNvSpPr/>
          <p:nvPr/>
        </p:nvSpPr>
        <p:spPr>
          <a:xfrm>
            <a:off x="4531658" y="1690688"/>
            <a:ext cx="3128683" cy="8337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HTML</a:t>
            </a:r>
            <a:endParaRPr lang="zh-TW" altLang="en-US" sz="32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A8124D8-2580-49D2-AF5B-6F0BC417CD59}"/>
              </a:ext>
            </a:extLst>
          </p:cNvPr>
          <p:cNvSpPr/>
          <p:nvPr/>
        </p:nvSpPr>
        <p:spPr>
          <a:xfrm>
            <a:off x="1438834" y="3012141"/>
            <a:ext cx="3128683" cy="8337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head</a:t>
            </a:r>
            <a:endParaRPr lang="zh-TW" altLang="en-US" sz="32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6434A7B-5F93-4EC5-B2E4-F834A8AC43CF}"/>
              </a:ext>
            </a:extLst>
          </p:cNvPr>
          <p:cNvSpPr/>
          <p:nvPr/>
        </p:nvSpPr>
        <p:spPr>
          <a:xfrm>
            <a:off x="7624483" y="3012141"/>
            <a:ext cx="3128683" cy="8337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body</a:t>
            </a:r>
            <a:endParaRPr lang="zh-TW" altLang="en-US" sz="32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053CF1D-AD8C-41BF-B997-BBF94B0D29F0}"/>
              </a:ext>
            </a:extLst>
          </p:cNvPr>
          <p:cNvSpPr/>
          <p:nvPr/>
        </p:nvSpPr>
        <p:spPr>
          <a:xfrm>
            <a:off x="7624483" y="4333594"/>
            <a:ext cx="3128683" cy="8337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Hello, world!</a:t>
            </a:r>
            <a:endParaRPr lang="zh-TW" altLang="en-US" sz="32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09B9124-6082-4DAE-B6E3-74121F4E52DE}"/>
              </a:ext>
            </a:extLst>
          </p:cNvPr>
          <p:cNvSpPr/>
          <p:nvPr/>
        </p:nvSpPr>
        <p:spPr>
          <a:xfrm>
            <a:off x="1438833" y="4333594"/>
            <a:ext cx="3128683" cy="8337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title</a:t>
            </a:r>
            <a:endParaRPr lang="zh-TW" altLang="en-US" sz="32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D75DC0F-9518-4A99-8F38-6D150A1A9405}"/>
              </a:ext>
            </a:extLst>
          </p:cNvPr>
          <p:cNvSpPr/>
          <p:nvPr/>
        </p:nvSpPr>
        <p:spPr>
          <a:xfrm>
            <a:off x="1438832" y="5655047"/>
            <a:ext cx="3128683" cy="833718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Hello!</a:t>
            </a:r>
            <a:endParaRPr lang="zh-TW" altLang="en-US" sz="32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14D4FCA4-3616-4B88-BA98-834F27F1051A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3003176" y="2524406"/>
            <a:ext cx="3092824" cy="4877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27F72B5C-A7B6-4CAA-99A3-9BCB10F93FF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3003174" y="5167312"/>
            <a:ext cx="1" cy="4877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A1E131F8-E194-4B04-A83A-A3E3FE447AF5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6096000" y="2524406"/>
            <a:ext cx="3092825" cy="4877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58204964-4474-4505-A5C2-68AF913BD50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9188825" y="3845859"/>
            <a:ext cx="0" cy="4877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D23C16BE-D6A8-498D-B3F4-FECA10B0CFE3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 flipH="1">
            <a:off x="3003175" y="3845859"/>
            <a:ext cx="1" cy="4877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472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2C44DB-B72F-4F08-8F1B-B71B85878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eadings</a:t>
            </a:r>
            <a:endParaRPr lang="zh-TW" altLang="en-US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88C536-FB31-476D-800B-885C06ED1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&lt;html lang="</a:t>
            </a:r>
            <a:r>
              <a:rPr lang="en-US" altLang="zh-TW" sz="1200" dirty="0" err="1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en</a:t>
            </a: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&lt;title&gt;Headings&lt;/title&gt;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&lt;/head&gt;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&lt;body&gt;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&lt;h1&gt;This is the largest heading&lt;/h1&gt;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&lt;h2&gt;This is the second largest heading&lt;/h2&gt;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&lt;h6&gt;This is the smallest heading&lt;/h6&gt;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&lt;/html&gt;</a:t>
            </a:r>
            <a:endParaRPr lang="zh-TW" altLang="en-US" sz="1200" dirty="0">
              <a:solidFill>
                <a:schemeClr val="bg1">
                  <a:lumMod val="65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0" indent="0">
              <a:buNone/>
            </a:pPr>
            <a:endParaRPr lang="zh-TW" altLang="en-US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18496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CB2CAB4-61DD-4795-A3F4-417ED6DF39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1172" b="67222"/>
          <a:stretch/>
        </p:blipFill>
        <p:spPr>
          <a:xfrm>
            <a:off x="1260661" y="1013207"/>
            <a:ext cx="9867900" cy="4831586"/>
          </a:xfrm>
          <a:prstGeom prst="rect">
            <a:avLst/>
          </a:prstGeom>
        </p:spPr>
      </p:pic>
      <p:grpSp>
        <p:nvGrpSpPr>
          <p:cNvPr id="12" name="群組 11">
            <a:extLst>
              <a:ext uri="{FF2B5EF4-FFF2-40B4-BE49-F238E27FC236}">
                <a16:creationId xmlns:a16="http://schemas.microsoft.com/office/drawing/2014/main" id="{7BF4FAB9-C4F4-4DDB-B2C2-CD8841311FC2}"/>
              </a:ext>
            </a:extLst>
          </p:cNvPr>
          <p:cNvGrpSpPr/>
          <p:nvPr/>
        </p:nvGrpSpPr>
        <p:grpSpPr>
          <a:xfrm>
            <a:off x="7879976" y="2420034"/>
            <a:ext cx="2198556" cy="646331"/>
            <a:chOff x="7879976" y="2420034"/>
            <a:chExt cx="2198556" cy="646331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D3FCAA96-9E4D-47FC-88C3-BE6BBAE95B38}"/>
                </a:ext>
              </a:extLst>
            </p:cNvPr>
            <p:cNvSpPr txBox="1"/>
            <p:nvPr/>
          </p:nvSpPr>
          <p:spPr>
            <a:xfrm>
              <a:off x="9446628" y="2420034"/>
              <a:ext cx="631904" cy="64633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3600" dirty="0">
                  <a:solidFill>
                    <a:srgbClr val="FF0000"/>
                  </a:solidFill>
                  <a:latin typeface="Microsoft JhengHei Light" panose="020B0304030504040204" pitchFamily="34" charset="-120"/>
                  <a:ea typeface="Microsoft JhengHei Light" panose="020B0304030504040204" pitchFamily="34" charset="-120"/>
                </a:rPr>
                <a:t>h1</a:t>
              </a:r>
              <a:endParaRPr lang="zh-TW" altLang="en-US" sz="3600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endParaRPr>
            </a:p>
          </p:txBody>
        </p:sp>
        <p:cxnSp>
          <p:nvCxnSpPr>
            <p:cNvPr id="10" name="直線單箭頭接點 9">
              <a:extLst>
                <a:ext uri="{FF2B5EF4-FFF2-40B4-BE49-F238E27FC236}">
                  <a16:creationId xmlns:a16="http://schemas.microsoft.com/office/drawing/2014/main" id="{313C395D-6ABE-419C-9E19-D8A4DD4D6335}"/>
                </a:ext>
              </a:extLst>
            </p:cNvPr>
            <p:cNvCxnSpPr>
              <a:cxnSpLocks/>
              <a:endCxn id="6" idx="1"/>
            </p:cNvCxnSpPr>
            <p:nvPr/>
          </p:nvCxnSpPr>
          <p:spPr>
            <a:xfrm flipV="1">
              <a:off x="7879976" y="2743200"/>
              <a:ext cx="1566652" cy="22949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ABFD10E5-1EC8-4887-8384-D81DBAA94F21}"/>
              </a:ext>
            </a:extLst>
          </p:cNvPr>
          <p:cNvGrpSpPr/>
          <p:nvPr/>
        </p:nvGrpSpPr>
        <p:grpSpPr>
          <a:xfrm>
            <a:off x="4276165" y="4518649"/>
            <a:ext cx="2214334" cy="646331"/>
            <a:chOff x="7987554" y="2680010"/>
            <a:chExt cx="2214334" cy="646331"/>
          </a:xfrm>
        </p:grpSpPr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40928353-3AA6-46EA-B05D-96C4B894B4C9}"/>
                </a:ext>
              </a:extLst>
            </p:cNvPr>
            <p:cNvSpPr txBox="1"/>
            <p:nvPr/>
          </p:nvSpPr>
          <p:spPr>
            <a:xfrm>
              <a:off x="9491437" y="2680010"/>
              <a:ext cx="710451" cy="64633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3600" dirty="0">
                  <a:solidFill>
                    <a:srgbClr val="FF0000"/>
                  </a:solidFill>
                  <a:latin typeface="Microsoft JhengHei Light" panose="020B0304030504040204" pitchFamily="34" charset="-120"/>
                  <a:ea typeface="Microsoft JhengHei Light" panose="020B0304030504040204" pitchFamily="34" charset="-120"/>
                </a:rPr>
                <a:t>h6</a:t>
              </a:r>
              <a:endParaRPr lang="zh-TW" altLang="en-US" sz="3600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endParaRPr>
            </a:p>
          </p:txBody>
        </p:sp>
        <p:cxnSp>
          <p:nvCxnSpPr>
            <p:cNvPr id="19" name="直線單箭頭接點 18">
              <a:extLst>
                <a:ext uri="{FF2B5EF4-FFF2-40B4-BE49-F238E27FC236}">
                  <a16:creationId xmlns:a16="http://schemas.microsoft.com/office/drawing/2014/main" id="{5CBA6AB9-7D38-4445-B102-807D763518F9}"/>
                </a:ext>
              </a:extLst>
            </p:cNvPr>
            <p:cNvCxnSpPr>
              <a:cxnSpLocks/>
              <a:endCxn id="18" idx="1"/>
            </p:cNvCxnSpPr>
            <p:nvPr/>
          </p:nvCxnSpPr>
          <p:spPr>
            <a:xfrm>
              <a:off x="7987554" y="2796114"/>
              <a:ext cx="1503883" cy="20706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07A712B9-EDA7-4C44-8F7F-08C1BF856CD2}"/>
              </a:ext>
            </a:extLst>
          </p:cNvPr>
          <p:cNvGrpSpPr/>
          <p:nvPr/>
        </p:nvGrpSpPr>
        <p:grpSpPr>
          <a:xfrm>
            <a:off x="7548246" y="3791636"/>
            <a:ext cx="2214334" cy="646331"/>
            <a:chOff x="7987554" y="2680010"/>
            <a:chExt cx="2214334" cy="646331"/>
          </a:xfrm>
        </p:grpSpPr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7661ECFF-207B-446B-9D17-61F2E6BA9680}"/>
                </a:ext>
              </a:extLst>
            </p:cNvPr>
            <p:cNvSpPr txBox="1"/>
            <p:nvPr/>
          </p:nvSpPr>
          <p:spPr>
            <a:xfrm>
              <a:off x="9491437" y="2680010"/>
              <a:ext cx="710451" cy="64633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TW" sz="3600" dirty="0">
                  <a:solidFill>
                    <a:srgbClr val="FF0000"/>
                  </a:solidFill>
                  <a:latin typeface="Microsoft JhengHei Light" panose="020B0304030504040204" pitchFamily="34" charset="-120"/>
                  <a:ea typeface="Microsoft JhengHei Light" panose="020B0304030504040204" pitchFamily="34" charset="-120"/>
                </a:rPr>
                <a:t>h2</a:t>
              </a:r>
              <a:endParaRPr lang="zh-TW" altLang="en-US" sz="3600" dirty="0">
                <a:solidFill>
                  <a:srgbClr val="FF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endParaRPr>
            </a:p>
          </p:txBody>
        </p:sp>
        <p:cxnSp>
          <p:nvCxnSpPr>
            <p:cNvPr id="23" name="直線單箭頭接點 22">
              <a:extLst>
                <a:ext uri="{FF2B5EF4-FFF2-40B4-BE49-F238E27FC236}">
                  <a16:creationId xmlns:a16="http://schemas.microsoft.com/office/drawing/2014/main" id="{BB172A8F-7FB2-4B6E-83EF-DACB375CB09A}"/>
                </a:ext>
              </a:extLst>
            </p:cNvPr>
            <p:cNvCxnSpPr>
              <a:cxnSpLocks/>
              <a:endCxn id="22" idx="1"/>
            </p:cNvCxnSpPr>
            <p:nvPr/>
          </p:nvCxnSpPr>
          <p:spPr>
            <a:xfrm>
              <a:off x="7987554" y="2796114"/>
              <a:ext cx="1503883" cy="20706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87870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0FD65B-6A92-42DA-89CE-F4BC1078C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1"/>
                </a:solidFill>
              </a:rPr>
              <a:t>O</a:t>
            </a:r>
            <a:r>
              <a:rPr lang="en-US" altLang="zh-TW" dirty="0"/>
              <a:t>rdered </a:t>
            </a:r>
            <a:r>
              <a:rPr lang="en-US" altLang="zh-TW" b="1" dirty="0">
                <a:solidFill>
                  <a:schemeClr val="accent1"/>
                </a:solidFill>
              </a:rPr>
              <a:t>L</a:t>
            </a:r>
            <a:r>
              <a:rPr lang="en-US" altLang="zh-TW" dirty="0"/>
              <a:t>ists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770BC6-61CE-42A8-B3DC-B205AC072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03457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&lt;html lang="</a:t>
            </a:r>
            <a:r>
              <a:rPr lang="en-US" altLang="zh-TW" sz="1200" dirty="0" err="1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en</a:t>
            </a: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&lt;title&gt;Ordered lists&lt;/title&gt;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&lt;/head&gt;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&lt;body&gt;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</a:t>
            </a:r>
            <a:r>
              <a:rPr lang="en-US" altLang="zh-TW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ol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&lt;li&gt;First item&lt;/li&gt;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&lt;li&gt;Second item&lt;/li&gt;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&lt;li&gt;Third item&lt;/li&gt;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</a:t>
            </a:r>
            <a:r>
              <a:rPr lang="en-US" altLang="zh-TW" dirty="0" err="1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ol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&lt;/html&gt;</a:t>
            </a:r>
            <a:endParaRPr lang="zh-TW" altLang="en-US" sz="1200" dirty="0">
              <a:solidFill>
                <a:schemeClr val="bg1">
                  <a:lumMod val="65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54976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E63675CE-C351-4C14-A1E9-34B026C460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8824" b="76536"/>
          <a:stretch/>
        </p:blipFill>
        <p:spPr>
          <a:xfrm>
            <a:off x="259900" y="1610285"/>
            <a:ext cx="11672199" cy="3637429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3F7F2C2C-C680-4BD7-81C8-51F137176F43}"/>
              </a:ext>
            </a:extLst>
          </p:cNvPr>
          <p:cNvSpPr/>
          <p:nvPr/>
        </p:nvSpPr>
        <p:spPr>
          <a:xfrm>
            <a:off x="753596" y="3119717"/>
            <a:ext cx="352425" cy="11049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5614246-03F7-4DD0-A312-5C8EA7CC1A49}"/>
              </a:ext>
            </a:extLst>
          </p:cNvPr>
          <p:cNvSpPr txBox="1"/>
          <p:nvPr/>
        </p:nvSpPr>
        <p:spPr>
          <a:xfrm>
            <a:off x="1891553" y="4652683"/>
            <a:ext cx="15714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>
                <a:solidFill>
                  <a:srgbClr val="FF0000"/>
                </a:solidFill>
              </a:rPr>
              <a:t>Ordered</a:t>
            </a:r>
            <a:endParaRPr lang="zh-TW" altLang="en-US" sz="3200" dirty="0">
              <a:solidFill>
                <a:srgbClr val="FF0000"/>
              </a:solidFill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8D644821-C673-47B5-B1E7-534338EC21E8}"/>
              </a:ext>
            </a:extLst>
          </p:cNvPr>
          <p:cNvCxnSpPr>
            <a:cxnSpLocks/>
            <a:stCxn id="6" idx="2"/>
            <a:endCxn id="9" idx="1"/>
          </p:cNvCxnSpPr>
          <p:nvPr/>
        </p:nvCxnSpPr>
        <p:spPr>
          <a:xfrm>
            <a:off x="929809" y="4224617"/>
            <a:ext cx="961744" cy="7204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5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38DD22-3F36-43A6-B6A7-BFCD901BA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1"/>
                </a:solidFill>
              </a:rPr>
              <a:t>U</a:t>
            </a:r>
            <a:r>
              <a:rPr lang="en-US" altLang="zh-TW" dirty="0"/>
              <a:t>nordered </a:t>
            </a:r>
            <a:r>
              <a:rPr lang="en-US" altLang="zh-TW" b="1" dirty="0">
                <a:solidFill>
                  <a:schemeClr val="accent1"/>
                </a:solidFill>
              </a:rPr>
              <a:t>L</a:t>
            </a:r>
            <a:r>
              <a:rPr lang="en-US" altLang="zh-TW" dirty="0"/>
              <a:t>ists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93C1924-F02D-4380-ABF5-8E70A7207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&lt;!DOCTYPE html&gt;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&lt;html lang="</a:t>
            </a:r>
            <a:r>
              <a:rPr lang="en-US" altLang="zh-TW" sz="1200" dirty="0" err="1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en</a:t>
            </a: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&lt;head&gt;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&lt;title&gt;Unordered lists&lt;/title&gt;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&lt;/head&gt;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&lt;body&gt;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&lt;ul&gt;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&lt;li&gt;First item&lt;/li&gt;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&lt;li&gt;Second item&lt;/li&gt;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&lt;li&gt;Third item&lt;/li&gt;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&lt;/ul&gt;</a:t>
            </a:r>
          </a:p>
          <a:p>
            <a:pPr marL="0" indent="0">
              <a:buNone/>
            </a:pP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1200" dirty="0">
                <a:solidFill>
                  <a:schemeClr val="bg1">
                    <a:lumMod val="65000"/>
                  </a:schemeClr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&lt;/html&gt;</a:t>
            </a:r>
            <a:endParaRPr lang="zh-TW" altLang="en-US" sz="1200" dirty="0">
              <a:solidFill>
                <a:schemeClr val="bg1">
                  <a:lumMod val="65000"/>
                </a:schemeClr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29728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974</TotalTime>
  <Words>940</Words>
  <Application>Microsoft Office PowerPoint</Application>
  <PresentationFormat>寬螢幕</PresentationFormat>
  <Paragraphs>168</Paragraphs>
  <Slides>23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28" baseType="lpstr">
      <vt:lpstr>Microsoft JhengHei Light</vt:lpstr>
      <vt:lpstr>Arial</vt:lpstr>
      <vt:lpstr>Calibri</vt:lpstr>
      <vt:lpstr>Calibri Light</vt:lpstr>
      <vt:lpstr>Office 佈景主題</vt:lpstr>
      <vt:lpstr>HTML</vt:lpstr>
      <vt:lpstr>Your First HTML</vt:lpstr>
      <vt:lpstr>More detail</vt:lpstr>
      <vt:lpstr>Document Object Model</vt:lpstr>
      <vt:lpstr>Headings</vt:lpstr>
      <vt:lpstr>PowerPoint 簡報</vt:lpstr>
      <vt:lpstr>Ordered Lists</vt:lpstr>
      <vt:lpstr>PowerPoint 簡報</vt:lpstr>
      <vt:lpstr>Unordered Lists</vt:lpstr>
      <vt:lpstr>PowerPoint 簡報</vt:lpstr>
      <vt:lpstr>Image_1</vt:lpstr>
      <vt:lpstr>PowerPoint 簡報</vt:lpstr>
      <vt:lpstr>PowerPoint 簡報</vt:lpstr>
      <vt:lpstr>Image_2</vt:lpstr>
      <vt:lpstr>PowerPoint 簡報</vt:lpstr>
      <vt:lpstr>Hyperlinks (Hyperlink Reference)</vt:lpstr>
      <vt:lpstr>PowerPoint 簡報</vt:lpstr>
      <vt:lpstr>Table</vt:lpstr>
      <vt:lpstr>PowerPoint 簡報</vt:lpstr>
      <vt:lpstr>PowerPoint 簡報</vt:lpstr>
      <vt:lpstr>Form</vt:lpstr>
      <vt:lpstr>PowerPoint 簡報</vt:lpstr>
      <vt:lpstr>Types of input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Jacky Wu</dc:creator>
  <cp:lastModifiedBy>Jacky Wu</cp:lastModifiedBy>
  <cp:revision>6</cp:revision>
  <dcterms:created xsi:type="dcterms:W3CDTF">2021-08-02T21:19:18Z</dcterms:created>
  <dcterms:modified xsi:type="dcterms:W3CDTF">2021-08-04T10:35:55Z</dcterms:modified>
</cp:coreProperties>
</file>

<file path=docProps/thumbnail.jpeg>
</file>